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6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1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2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2DBA6-88AD-489F-BA36-C6E540B226B5}" type="datetimeFigureOut">
              <a:rPr lang="de-AT" smtClean="0"/>
              <a:t>29.01.2025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DC48B-238A-45B0-95B7-42B585E262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728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A03220D-C58E-4D4C-BBBD-28B04B8D7106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AT"/>
              <a:t>Gefördert aus Mitteln des Digitalisierungsfonds Arbeit 4.0 der AK Wien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3707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C5CB-E4E2-4C5B-9316-3B0EC582E99C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Gefördert aus Mitteln des Digitalisierungsfonds Arbeit 4.0 der AK Wien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7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7650-85F8-4ED6-8B48-96CCDD16199E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Gefördert aus Mitteln des Digitalisierungsfonds Arbeit 4.0 der AK Wien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1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F896-5A08-4FA1-9F38-F09A831E9D2C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Gefördert aus Mitteln des Digitalisierungsfonds Arbeit 4.0 der AK Wien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8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288A28-2761-4B8F-904B-7A78ED1EF336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de-AT"/>
              <a:t>Gefördert aus Mitteln des Digitalisierungsfonds Arbeit 4.0 der AK Wien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246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606C-6E0B-4774-849C-F7FA5B3C6D12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Gefördert aus Mitteln des Digitalisierungsfonds Arbeit 4.0 der AK Wien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4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A178-F249-4B8F-910C-322710DA2048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Gefördert aus Mitteln des Digitalisierungsfonds Arbeit 4.0 der AK Wien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2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05A6-8C55-4CBD-8BB8-440472261304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Gefördert aus Mitteln des Digitalisierungsfonds Arbeit 4.0 der AK Wien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1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F48F-1D7A-4EC2-840C-D1EE530CF440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Gefördert aus Mitteln des Digitalisierungsfonds Arbeit 4.0 der AK Wien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6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A84863-507A-456F-B14B-6EB3F3E1F2F0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AT"/>
              <a:t>Gefördert aus Mitteln des Digitalisierungsfonds Arbeit 4.0 der AK Wien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816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491692-A945-4872-B770-AA31BB93F02D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AT"/>
              <a:t>Gefördert aus Mitteln des Digitalisierungsfonds Arbeit 4.0 der AK Wien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828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34BBE23-6133-444F-B104-E0CE9B906B23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7778" y="6085717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Gefördert aus Mitteln des Digitalisierungsfonds Arbeit 4.0 der AK Wien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837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www.freepik.com/icon/theft_3132132#fromView=search&amp;term=CYBER+ATTAC&amp;track=ais&amp;page=1&amp;position=2&amp;uuid=b2829730-56d5-4969-99f6-ca66a0e72e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aferinternet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www.hivesystems.com/passwor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eepik.com/icon/social-media_4187272#fromView=search&amp;term=social+media&amp;track=ais&amp;page=1&amp;position=21&amp;uuid=50e1910e-0bfb-43cd-aabb-18b862dec9c5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www.freepik.com/icon/online-shopping_6189738#fromView=search&amp;term=online+shopping&amp;track=ais&amp;page=1&amp;position=3&amp;uuid=6a598cc6-4613-42b6-92aa-eeb78d921fb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D6D4D-576D-4A0E-AD01-4E4B43C0F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696534"/>
            <a:ext cx="8361229" cy="2098226"/>
          </a:xfrm>
        </p:spPr>
        <p:txBody>
          <a:bodyPr/>
          <a:lstStyle/>
          <a:p>
            <a:r>
              <a:rPr lang="de-AT" sz="4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Fakten rund um Sicherheit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85CDBC-A9E7-4732-9301-3A97275AE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25" y="5908909"/>
            <a:ext cx="746783" cy="7467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6BD9D4C-65F0-432C-B4D2-A96630B4F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573" y="5845807"/>
            <a:ext cx="1638843" cy="55881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5DB7EF1-2884-4DC3-AE4F-A6DB1BF0C5D3}"/>
              </a:ext>
            </a:extLst>
          </p:cNvPr>
          <p:cNvSpPr txBox="1"/>
          <p:nvPr/>
        </p:nvSpPr>
        <p:spPr>
          <a:xfrm>
            <a:off x="1749552" y="6319274"/>
            <a:ext cx="4852416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Gefördert aus Mitteln des Digitalisierungsfonds Arbeit 4.0 der AK Wien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19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7498A9-37E6-468C-AA32-B52AF37C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5" y="5908909"/>
            <a:ext cx="746783" cy="7467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D448A6-97E1-46EC-97EF-95C017880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73" y="5845807"/>
            <a:ext cx="1638843" cy="55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16951B3-E5EC-4F94-8259-795E01483C6A}"/>
              </a:ext>
            </a:extLst>
          </p:cNvPr>
          <p:cNvSpPr txBox="1"/>
          <p:nvPr/>
        </p:nvSpPr>
        <p:spPr>
          <a:xfrm>
            <a:off x="2029185" y="6319274"/>
            <a:ext cx="4852416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Gefördert aus Mitteln des Digitalisierungsfonds Arbeit 4.0 der AK Wien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9CBF9-A0AA-4425-B1EA-0231D2365FB0}"/>
              </a:ext>
            </a:extLst>
          </p:cNvPr>
          <p:cNvSpPr txBox="1">
            <a:spLocks/>
          </p:cNvSpPr>
          <p:nvPr/>
        </p:nvSpPr>
        <p:spPr>
          <a:xfrm>
            <a:off x="1203206" y="837990"/>
            <a:ext cx="8526010" cy="620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/>
              <a:t>Cyber-Angriff</a:t>
            </a:r>
            <a:endParaRPr lang="de-AT" sz="4000" dirty="0">
              <a:solidFill>
                <a:srgbClr val="D51854"/>
              </a:solidFill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9AD7CF7-5B37-4135-B91F-CA08530C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4A34B85-B20B-42E0-91BA-42C7F543CB47}"/>
              </a:ext>
            </a:extLst>
          </p:cNvPr>
          <p:cNvSpPr txBox="1"/>
          <p:nvPr/>
        </p:nvSpPr>
        <p:spPr>
          <a:xfrm>
            <a:off x="7406640" y="5647892"/>
            <a:ext cx="3846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00" dirty="0"/>
              <a:t>Bildquelle: </a:t>
            </a:r>
            <a:r>
              <a:rPr lang="de-AT" sz="900" dirty="0">
                <a:hlinkClick r:id="rId4"/>
              </a:rPr>
              <a:t>https://www.freepik.com/icon/theft_3132132#fromView=search&amp;term=CYBER+ATTAC&amp;track=ais&amp;page=1&amp;position=2&amp;uuid=b2829730-56d5-4969-99f6-ca66a0e72e00</a:t>
            </a:r>
            <a:r>
              <a:rPr lang="de-AT" sz="900" dirty="0"/>
              <a:t> </a:t>
            </a:r>
          </a:p>
        </p:txBody>
      </p:sp>
      <p:pic>
        <p:nvPicPr>
          <p:cNvPr id="10" name="Google Shape;123;p10">
            <a:extLst>
              <a:ext uri="{FF2B5EF4-FFF2-40B4-BE49-F238E27FC236}">
                <a16:creationId xmlns:a16="http://schemas.microsoft.com/office/drawing/2014/main" id="{5703C6D5-74E2-4C57-A113-4D7AA0B7A4E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0612" y="1971993"/>
            <a:ext cx="3159050" cy="315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77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7498A9-37E6-468C-AA32-B52AF37C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5" y="5908909"/>
            <a:ext cx="746783" cy="7467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D448A6-97E1-46EC-97EF-95C017880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73" y="5845807"/>
            <a:ext cx="1638843" cy="55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16951B3-E5EC-4F94-8259-795E01483C6A}"/>
              </a:ext>
            </a:extLst>
          </p:cNvPr>
          <p:cNvSpPr txBox="1"/>
          <p:nvPr/>
        </p:nvSpPr>
        <p:spPr>
          <a:xfrm>
            <a:off x="2029185" y="6319274"/>
            <a:ext cx="4852416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Gefördert aus Mitteln des Digitalisierungsfonds Arbeit 4.0 der AK Wien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9CBF9-A0AA-4425-B1EA-0231D2365FB0}"/>
              </a:ext>
            </a:extLst>
          </p:cNvPr>
          <p:cNvSpPr txBox="1">
            <a:spLocks/>
          </p:cNvSpPr>
          <p:nvPr/>
        </p:nvSpPr>
        <p:spPr>
          <a:xfrm>
            <a:off x="1203206" y="837990"/>
            <a:ext cx="9641578" cy="620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/>
              <a:t>Cyber-Angriff</a:t>
            </a:r>
            <a:endParaRPr lang="de-AT" sz="4000" dirty="0">
              <a:solidFill>
                <a:srgbClr val="D51854"/>
              </a:solidFill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9AD7CF7-5B37-4135-B91F-CA08530C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Google Shape;77;p3">
            <a:extLst>
              <a:ext uri="{FF2B5EF4-FFF2-40B4-BE49-F238E27FC236}">
                <a16:creationId xmlns:a16="http://schemas.microsoft.com/office/drawing/2014/main" id="{36F19583-E1DA-45BA-99BC-D08BF2CF57FF}"/>
              </a:ext>
            </a:extLst>
          </p:cNvPr>
          <p:cNvSpPr txBox="1">
            <a:spLocks/>
          </p:cNvSpPr>
          <p:nvPr/>
        </p:nvSpPr>
        <p:spPr>
          <a:xfrm>
            <a:off x="1247436" y="2282187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Links &amp; Anhänge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Der Mensch als Gefahrenquelle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Empfehlungen</a:t>
            </a:r>
          </a:p>
        </p:txBody>
      </p:sp>
    </p:spTree>
    <p:extLst>
      <p:ext uri="{BB962C8B-B14F-4D97-AF65-F5344CB8AC3E}">
        <p14:creationId xmlns:p14="http://schemas.microsoft.com/office/powerpoint/2010/main" val="248008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7498A9-37E6-468C-AA32-B52AF37C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5" y="5908909"/>
            <a:ext cx="746783" cy="7467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D448A6-97E1-46EC-97EF-95C017880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73" y="5845807"/>
            <a:ext cx="1638843" cy="55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16951B3-E5EC-4F94-8259-795E01483C6A}"/>
              </a:ext>
            </a:extLst>
          </p:cNvPr>
          <p:cNvSpPr txBox="1"/>
          <p:nvPr/>
        </p:nvSpPr>
        <p:spPr>
          <a:xfrm>
            <a:off x="2029185" y="6319274"/>
            <a:ext cx="4852416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Gefördert aus Mitteln des Digitalisierungsfonds Arbeit 4.0 der AK Wien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9CBF9-A0AA-4425-B1EA-0231D2365FB0}"/>
              </a:ext>
            </a:extLst>
          </p:cNvPr>
          <p:cNvSpPr txBox="1">
            <a:spLocks/>
          </p:cNvSpPr>
          <p:nvPr/>
        </p:nvSpPr>
        <p:spPr>
          <a:xfrm>
            <a:off x="1203206" y="837990"/>
            <a:ext cx="9641578" cy="620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/>
              <a:t>Cyber-Angriff</a:t>
            </a:r>
            <a:endParaRPr lang="de-AT" sz="4000" dirty="0">
              <a:solidFill>
                <a:srgbClr val="D51854"/>
              </a:solidFill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9AD7CF7-5B37-4135-B91F-CA08530C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Google Shape;77;p3">
            <a:extLst>
              <a:ext uri="{FF2B5EF4-FFF2-40B4-BE49-F238E27FC236}">
                <a16:creationId xmlns:a16="http://schemas.microsoft.com/office/drawing/2014/main" id="{36F19583-E1DA-45BA-99BC-D08BF2CF57FF}"/>
              </a:ext>
            </a:extLst>
          </p:cNvPr>
          <p:cNvSpPr txBox="1">
            <a:spLocks/>
          </p:cNvSpPr>
          <p:nvPr/>
        </p:nvSpPr>
        <p:spPr>
          <a:xfrm>
            <a:off x="1259467" y="2679229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Lieber einmal zu vorsichtig, als einmal zu unvorsichtig sein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Es ist ein Prozess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Cyber-Security ist mühsam – aber wirksam!</a:t>
            </a:r>
            <a:endParaRPr lang="de-AT" dirty="0">
              <a:solidFill>
                <a:schemeClr val="tx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915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7498A9-37E6-468C-AA32-B52AF37C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5" y="5908909"/>
            <a:ext cx="746783" cy="7467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D448A6-97E1-46EC-97EF-95C017880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73" y="5845807"/>
            <a:ext cx="1638843" cy="55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16951B3-E5EC-4F94-8259-795E01483C6A}"/>
              </a:ext>
            </a:extLst>
          </p:cNvPr>
          <p:cNvSpPr txBox="1"/>
          <p:nvPr/>
        </p:nvSpPr>
        <p:spPr>
          <a:xfrm>
            <a:off x="2029185" y="6319274"/>
            <a:ext cx="4852416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Gefördert aus Mitteln des Digitalisierungsfonds Arbeit 4.0 der AK Wien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9CBF9-A0AA-4425-B1EA-0231D2365FB0}"/>
              </a:ext>
            </a:extLst>
          </p:cNvPr>
          <p:cNvSpPr txBox="1">
            <a:spLocks/>
          </p:cNvSpPr>
          <p:nvPr/>
        </p:nvSpPr>
        <p:spPr>
          <a:xfrm>
            <a:off x="1203206" y="837990"/>
            <a:ext cx="9641578" cy="620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/>
              <a:t>Mehr Informationen</a:t>
            </a:r>
            <a:endParaRPr lang="de-AT" sz="4000" dirty="0">
              <a:solidFill>
                <a:srgbClr val="D51854"/>
              </a:solidFill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9AD7CF7-5B37-4135-B91F-CA08530C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Google Shape;77;p3">
            <a:extLst>
              <a:ext uri="{FF2B5EF4-FFF2-40B4-BE49-F238E27FC236}">
                <a16:creationId xmlns:a16="http://schemas.microsoft.com/office/drawing/2014/main" id="{36F19583-E1DA-45BA-99BC-D08BF2CF57FF}"/>
              </a:ext>
            </a:extLst>
          </p:cNvPr>
          <p:cNvSpPr txBox="1">
            <a:spLocks/>
          </p:cNvSpPr>
          <p:nvPr/>
        </p:nvSpPr>
        <p:spPr>
          <a:xfrm>
            <a:off x="1247436" y="2282187"/>
            <a:ext cx="8368200" cy="9791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Sehr viele Infos und Tipps für Eltern, Jugendliche…:</a:t>
            </a:r>
          </a:p>
          <a:p>
            <a:pPr marL="11430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AT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https://www.saferinternet.at/</a:t>
            </a:r>
            <a:r>
              <a:rPr lang="de-AT" u="sng" dirty="0"/>
              <a:t> </a:t>
            </a:r>
          </a:p>
          <a:p>
            <a:pPr marL="11430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1" name="Google Shape;77;p3">
            <a:extLst>
              <a:ext uri="{FF2B5EF4-FFF2-40B4-BE49-F238E27FC236}">
                <a16:creationId xmlns:a16="http://schemas.microsoft.com/office/drawing/2014/main" id="{28B0862F-F5C9-43A8-BDC8-D0A98129D5AD}"/>
              </a:ext>
            </a:extLst>
          </p:cNvPr>
          <p:cNvSpPr txBox="1">
            <a:spLocks/>
          </p:cNvSpPr>
          <p:nvPr/>
        </p:nvSpPr>
        <p:spPr>
          <a:xfrm>
            <a:off x="1247436" y="3435096"/>
            <a:ext cx="8368200" cy="9791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Technische Hilfe gegen Cyberstalking:</a:t>
            </a:r>
          </a:p>
          <a:p>
            <a:pPr marL="11430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AT" u="sng" dirty="0"/>
              <a:t>https://antistalking.haecksen.org/</a:t>
            </a:r>
          </a:p>
        </p:txBody>
      </p:sp>
      <p:sp>
        <p:nvSpPr>
          <p:cNvPr id="14" name="Google Shape;77;p3">
            <a:extLst>
              <a:ext uri="{FF2B5EF4-FFF2-40B4-BE49-F238E27FC236}">
                <a16:creationId xmlns:a16="http://schemas.microsoft.com/office/drawing/2014/main" id="{B17D9C23-9B46-4894-AB8A-854DF18FF639}"/>
              </a:ext>
            </a:extLst>
          </p:cNvPr>
          <p:cNvSpPr txBox="1">
            <a:spLocks/>
          </p:cNvSpPr>
          <p:nvPr/>
        </p:nvSpPr>
        <p:spPr>
          <a:xfrm>
            <a:off x="1247436" y="4613781"/>
            <a:ext cx="8368200" cy="9791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Mehr Informationen zum Projekt „</a:t>
            </a:r>
            <a:r>
              <a:rPr lang="de-AT" dirty="0" err="1">
                <a:solidFill>
                  <a:schemeClr val="tx1"/>
                </a:solidFill>
              </a:rPr>
              <a:t>InforMiert</a:t>
            </a:r>
            <a:r>
              <a:rPr lang="de-AT" dirty="0">
                <a:solidFill>
                  <a:schemeClr val="tx1"/>
                </a:solidFill>
              </a:rPr>
              <a:t>“:</a:t>
            </a:r>
          </a:p>
          <a:p>
            <a:pPr marL="11430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AT" u="sng"/>
              <a:t>https://www.orientexpress-wien.com/informiert</a:t>
            </a:r>
            <a:endParaRPr lang="de-AT" u="sng" dirty="0"/>
          </a:p>
        </p:txBody>
      </p:sp>
    </p:spTree>
    <p:extLst>
      <p:ext uri="{BB962C8B-B14F-4D97-AF65-F5344CB8AC3E}">
        <p14:creationId xmlns:p14="http://schemas.microsoft.com/office/powerpoint/2010/main" val="185600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7498A9-37E6-468C-AA32-B52AF37C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5" y="5908909"/>
            <a:ext cx="746783" cy="7467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D448A6-97E1-46EC-97EF-95C017880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73" y="5845807"/>
            <a:ext cx="1638843" cy="55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16951B3-E5EC-4F94-8259-795E01483C6A}"/>
              </a:ext>
            </a:extLst>
          </p:cNvPr>
          <p:cNvSpPr txBox="1"/>
          <p:nvPr/>
        </p:nvSpPr>
        <p:spPr>
          <a:xfrm>
            <a:off x="2029185" y="6319274"/>
            <a:ext cx="4852416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Gefördert aus Mitteln des Digitalisierungsfonds Arbeit 4.0 der AK Wien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9CBF9-A0AA-4425-B1EA-0231D2365FB0}"/>
              </a:ext>
            </a:extLst>
          </p:cNvPr>
          <p:cNvSpPr txBox="1">
            <a:spLocks/>
          </p:cNvSpPr>
          <p:nvPr/>
        </p:nvSpPr>
        <p:spPr>
          <a:xfrm>
            <a:off x="1203206" y="837990"/>
            <a:ext cx="3496810" cy="6201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D51854"/>
                </a:solidFill>
              </a:rPr>
              <a:t>Passwort</a:t>
            </a:r>
            <a:endParaRPr lang="de-AT" dirty="0">
              <a:solidFill>
                <a:srgbClr val="D51854"/>
              </a:solidFill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9AD7CF7-5B37-4135-B91F-CA08530C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pic>
        <p:nvPicPr>
          <p:cNvPr id="19" name="Google Shape;71;p2" descr="Ein Bild, das Text, Screenshot, Software, Multimedia-Software enthält.&#10;&#10;Automatisch generierte Beschreibung">
            <a:extLst>
              <a:ext uri="{FF2B5EF4-FFF2-40B4-BE49-F238E27FC236}">
                <a16:creationId xmlns:a16="http://schemas.microsoft.com/office/drawing/2014/main" id="{E0D48D60-C70F-4F3C-89B7-2945DED698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3352" t="21247" r="12633" b="14089"/>
          <a:stretch/>
        </p:blipFill>
        <p:spPr>
          <a:xfrm>
            <a:off x="3099131" y="1730848"/>
            <a:ext cx="6294805" cy="3651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87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7498A9-37E6-468C-AA32-B52AF37C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5" y="5908909"/>
            <a:ext cx="746783" cy="7467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D448A6-97E1-46EC-97EF-95C017880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73" y="5845807"/>
            <a:ext cx="1638843" cy="55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16951B3-E5EC-4F94-8259-795E01483C6A}"/>
              </a:ext>
            </a:extLst>
          </p:cNvPr>
          <p:cNvSpPr txBox="1"/>
          <p:nvPr/>
        </p:nvSpPr>
        <p:spPr>
          <a:xfrm>
            <a:off x="2029185" y="6319274"/>
            <a:ext cx="4852416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Gefördert aus Mitteln des Digitalisierungsfonds Arbeit 4.0 der AK Wien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9CBF9-A0AA-4425-B1EA-0231D2365FB0}"/>
              </a:ext>
            </a:extLst>
          </p:cNvPr>
          <p:cNvSpPr txBox="1">
            <a:spLocks/>
          </p:cNvSpPr>
          <p:nvPr/>
        </p:nvSpPr>
        <p:spPr>
          <a:xfrm>
            <a:off x="1203206" y="837990"/>
            <a:ext cx="3496810" cy="6201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D51854"/>
                </a:solidFill>
              </a:rPr>
              <a:t>Passwort</a:t>
            </a:r>
            <a:endParaRPr lang="de-AT" dirty="0">
              <a:solidFill>
                <a:srgbClr val="D51854"/>
              </a:solidFill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9AD7CF7-5B37-4135-B91F-CA08530C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Google Shape;77;p3">
            <a:extLst>
              <a:ext uri="{FF2B5EF4-FFF2-40B4-BE49-F238E27FC236}">
                <a16:creationId xmlns:a16="http://schemas.microsoft.com/office/drawing/2014/main" id="{36F19583-E1DA-45BA-99BC-D08BF2CF57FF}"/>
              </a:ext>
            </a:extLst>
          </p:cNvPr>
          <p:cNvSpPr txBox="1">
            <a:spLocks/>
          </p:cNvSpPr>
          <p:nvPr/>
        </p:nvSpPr>
        <p:spPr>
          <a:xfrm>
            <a:off x="1247436" y="1931578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92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Passworttypen (Vor- &amp; Nachteile)</a:t>
            </a:r>
          </a:p>
          <a:p>
            <a:pPr marL="80010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Sicherer Umgang mit Passwörtern</a:t>
            </a:r>
          </a:p>
          <a:p>
            <a:pPr marL="80010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Warum wissen andere mein Passwort?</a:t>
            </a:r>
          </a:p>
          <a:p>
            <a:pPr marL="80010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Was ist ein sicheres Passwort? (Beispiel für ein $1chere$ </a:t>
            </a:r>
            <a:r>
              <a:rPr lang="de-AT" dirty="0" err="1">
                <a:solidFill>
                  <a:schemeClr val="tx1"/>
                </a:solidFill>
              </a:rPr>
              <a:t>Pa</a:t>
            </a:r>
            <a:r>
              <a:rPr lang="de-AT" dirty="0">
                <a:solidFill>
                  <a:schemeClr val="tx1"/>
                </a:solidFill>
              </a:rPr>
              <a:t>$$w0rt)</a:t>
            </a:r>
          </a:p>
        </p:txBody>
      </p:sp>
    </p:spTree>
    <p:extLst>
      <p:ext uri="{BB962C8B-B14F-4D97-AF65-F5344CB8AC3E}">
        <p14:creationId xmlns:p14="http://schemas.microsoft.com/office/powerpoint/2010/main" val="369211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7498A9-37E6-468C-AA32-B52AF37C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5" y="5908909"/>
            <a:ext cx="746783" cy="7467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D448A6-97E1-46EC-97EF-95C017880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73" y="5845807"/>
            <a:ext cx="1638843" cy="55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16951B3-E5EC-4F94-8259-795E01483C6A}"/>
              </a:ext>
            </a:extLst>
          </p:cNvPr>
          <p:cNvSpPr txBox="1"/>
          <p:nvPr/>
        </p:nvSpPr>
        <p:spPr>
          <a:xfrm>
            <a:off x="2029185" y="6319274"/>
            <a:ext cx="4852416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Gefördert aus Mitteln des Digitalisierungsfonds Arbeit 4.0 der AK Wien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9CBF9-A0AA-4425-B1EA-0231D2365FB0}"/>
              </a:ext>
            </a:extLst>
          </p:cNvPr>
          <p:cNvSpPr txBox="1">
            <a:spLocks/>
          </p:cNvSpPr>
          <p:nvPr/>
        </p:nvSpPr>
        <p:spPr>
          <a:xfrm>
            <a:off x="1203206" y="837990"/>
            <a:ext cx="3496810" cy="620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rgbClr val="D51854"/>
                </a:solidFill>
              </a:rPr>
              <a:t>Sicheres Passwort?</a:t>
            </a:r>
            <a:endParaRPr lang="de-AT" sz="4000" dirty="0">
              <a:solidFill>
                <a:srgbClr val="D51854"/>
              </a:solidFill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9AD7CF7-5B37-4135-B91F-CA08530C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Google Shape;77;p3">
            <a:extLst>
              <a:ext uri="{FF2B5EF4-FFF2-40B4-BE49-F238E27FC236}">
                <a16:creationId xmlns:a16="http://schemas.microsoft.com/office/drawing/2014/main" id="{36F19583-E1DA-45BA-99BC-D08BF2CF57FF}"/>
              </a:ext>
            </a:extLst>
          </p:cNvPr>
          <p:cNvSpPr txBox="1">
            <a:spLocks/>
          </p:cNvSpPr>
          <p:nvPr/>
        </p:nvSpPr>
        <p:spPr>
          <a:xfrm>
            <a:off x="1203206" y="2941110"/>
            <a:ext cx="3763476" cy="3078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AT" dirty="0">
                <a:solidFill>
                  <a:schemeClr val="tx1"/>
                </a:solidFill>
              </a:rPr>
              <a:t>So schnell kann ein Algorithmus dein Passwort herausfinden: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8C1D2CF-1122-4CBF-ADC3-13E1884201D5}"/>
              </a:ext>
            </a:extLst>
          </p:cNvPr>
          <p:cNvSpPr txBox="1"/>
          <p:nvPr/>
        </p:nvSpPr>
        <p:spPr>
          <a:xfrm>
            <a:off x="5144447" y="5614975"/>
            <a:ext cx="38709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00" dirty="0"/>
              <a:t>Bildquelle: Hive Systems </a:t>
            </a:r>
            <a:r>
              <a:rPr lang="de-AT" sz="900" dirty="0">
                <a:hlinkClick r:id="rId4"/>
              </a:rPr>
              <a:t>https://www.hivesystems.com/password</a:t>
            </a:r>
            <a:r>
              <a:rPr lang="de-AT" sz="900" dirty="0"/>
              <a:t>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CAD35C-362B-4CDF-BA81-960F3D8AE1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850" b="12270"/>
          <a:stretch/>
        </p:blipFill>
        <p:spPr>
          <a:xfrm>
            <a:off x="5198907" y="1738966"/>
            <a:ext cx="5604451" cy="36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7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7498A9-37E6-468C-AA32-B52AF37C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5" y="5908909"/>
            <a:ext cx="746783" cy="7467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D448A6-97E1-46EC-97EF-95C017880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73" y="5845807"/>
            <a:ext cx="1638843" cy="55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16951B3-E5EC-4F94-8259-795E01483C6A}"/>
              </a:ext>
            </a:extLst>
          </p:cNvPr>
          <p:cNvSpPr txBox="1"/>
          <p:nvPr/>
        </p:nvSpPr>
        <p:spPr>
          <a:xfrm>
            <a:off x="2029185" y="6319274"/>
            <a:ext cx="4852416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Gefördert aus Mitteln des Digitalisierungsfonds Arbeit 4.0 der AK Wien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9CBF9-A0AA-4425-B1EA-0231D2365FB0}"/>
              </a:ext>
            </a:extLst>
          </p:cNvPr>
          <p:cNvSpPr txBox="1">
            <a:spLocks/>
          </p:cNvSpPr>
          <p:nvPr/>
        </p:nvSpPr>
        <p:spPr>
          <a:xfrm>
            <a:off x="1203206" y="837990"/>
            <a:ext cx="6483850" cy="620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 err="1">
                <a:solidFill>
                  <a:srgbClr val="D51854"/>
                </a:solidFill>
              </a:rPr>
              <a:t>Social</a:t>
            </a:r>
            <a:r>
              <a:rPr lang="de-DE" sz="4000" dirty="0">
                <a:solidFill>
                  <a:srgbClr val="D51854"/>
                </a:solidFill>
              </a:rPr>
              <a:t> Media &amp; Apps</a:t>
            </a:r>
            <a:endParaRPr lang="de-AT" sz="4000" dirty="0">
              <a:solidFill>
                <a:srgbClr val="D51854"/>
              </a:solidFill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9AD7CF7-5B37-4135-B91F-CA08530C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Google Shape;91;p5">
            <a:extLst>
              <a:ext uri="{FF2B5EF4-FFF2-40B4-BE49-F238E27FC236}">
                <a16:creationId xmlns:a16="http://schemas.microsoft.com/office/drawing/2014/main" id="{13FF4942-901D-48A1-89A3-D7E205C2477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8870" y="2096221"/>
            <a:ext cx="3111450" cy="31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4A34B85-B20B-42E0-91BA-42C7F543CB47}"/>
              </a:ext>
            </a:extLst>
          </p:cNvPr>
          <p:cNvSpPr txBox="1"/>
          <p:nvPr/>
        </p:nvSpPr>
        <p:spPr>
          <a:xfrm>
            <a:off x="7327392" y="5672943"/>
            <a:ext cx="387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00" dirty="0"/>
              <a:t>Bildquelle: </a:t>
            </a:r>
            <a:r>
              <a:rPr lang="de-AT" sz="900" dirty="0">
                <a:hlinkClick r:id="rId5"/>
              </a:rPr>
              <a:t>https://www.freepik.com/icon/social-media_4187272#fromView=search&amp;term=social+media&amp;track=ais&amp;page=1&amp;position=21&amp;uuid=50e1910e-0bfb-43cd-aabb-18b862dec9c5</a:t>
            </a:r>
            <a:r>
              <a:rPr lang="de-AT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9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7498A9-37E6-468C-AA32-B52AF37C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5" y="5908909"/>
            <a:ext cx="746783" cy="7467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D448A6-97E1-46EC-97EF-95C017880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73" y="5845807"/>
            <a:ext cx="1638843" cy="55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16951B3-E5EC-4F94-8259-795E01483C6A}"/>
              </a:ext>
            </a:extLst>
          </p:cNvPr>
          <p:cNvSpPr txBox="1"/>
          <p:nvPr/>
        </p:nvSpPr>
        <p:spPr>
          <a:xfrm>
            <a:off x="2029185" y="6319274"/>
            <a:ext cx="4852416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Gefördert aus Mitteln des Digitalisierungsfonds Arbeit 4.0 der AK Wien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9CBF9-A0AA-4425-B1EA-0231D2365FB0}"/>
              </a:ext>
            </a:extLst>
          </p:cNvPr>
          <p:cNvSpPr txBox="1">
            <a:spLocks/>
          </p:cNvSpPr>
          <p:nvPr/>
        </p:nvSpPr>
        <p:spPr>
          <a:xfrm>
            <a:off x="1203206" y="837990"/>
            <a:ext cx="5837674" cy="620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 err="1">
                <a:solidFill>
                  <a:srgbClr val="D51854"/>
                </a:solidFill>
              </a:rPr>
              <a:t>Social</a:t>
            </a:r>
            <a:r>
              <a:rPr lang="de-DE" sz="4000" dirty="0">
                <a:solidFill>
                  <a:srgbClr val="D51854"/>
                </a:solidFill>
              </a:rPr>
              <a:t> Media &amp; Apps</a:t>
            </a:r>
            <a:endParaRPr lang="de-AT" sz="4000" dirty="0">
              <a:solidFill>
                <a:srgbClr val="D51854"/>
              </a:solidFill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9AD7CF7-5B37-4135-B91F-CA08530C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Google Shape;77;p3">
            <a:extLst>
              <a:ext uri="{FF2B5EF4-FFF2-40B4-BE49-F238E27FC236}">
                <a16:creationId xmlns:a16="http://schemas.microsoft.com/office/drawing/2014/main" id="{36F19583-E1DA-45BA-99BC-D08BF2CF57FF}"/>
              </a:ext>
            </a:extLst>
          </p:cNvPr>
          <p:cNvSpPr txBox="1">
            <a:spLocks/>
          </p:cNvSpPr>
          <p:nvPr/>
        </p:nvSpPr>
        <p:spPr>
          <a:xfrm>
            <a:off x="1247436" y="1931578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Was sind Beispiele für </a:t>
            </a:r>
            <a:r>
              <a:rPr lang="de-AT" dirty="0" err="1">
                <a:solidFill>
                  <a:schemeClr val="tx1"/>
                </a:solidFill>
              </a:rPr>
              <a:t>Social</a:t>
            </a:r>
            <a:r>
              <a:rPr lang="de-AT" dirty="0">
                <a:solidFill>
                  <a:schemeClr val="tx1"/>
                </a:solidFill>
              </a:rPr>
              <a:t> Media?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Was poste ich auf </a:t>
            </a:r>
            <a:r>
              <a:rPr lang="de-AT" dirty="0" err="1">
                <a:solidFill>
                  <a:schemeClr val="tx1"/>
                </a:solidFill>
              </a:rPr>
              <a:t>Social</a:t>
            </a:r>
            <a:r>
              <a:rPr lang="de-AT" dirty="0">
                <a:solidFill>
                  <a:schemeClr val="tx1"/>
                </a:solidFill>
              </a:rPr>
              <a:t> Media?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Was sind die Gefahren von </a:t>
            </a:r>
            <a:r>
              <a:rPr lang="de-AT" dirty="0" err="1">
                <a:solidFill>
                  <a:schemeClr val="tx1"/>
                </a:solidFill>
              </a:rPr>
              <a:t>Social</a:t>
            </a:r>
            <a:r>
              <a:rPr lang="de-AT" dirty="0">
                <a:solidFill>
                  <a:schemeClr val="tx1"/>
                </a:solidFill>
              </a:rPr>
              <a:t> Media?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Wie kann ich </a:t>
            </a:r>
            <a:r>
              <a:rPr lang="de-AT" dirty="0" err="1">
                <a:solidFill>
                  <a:schemeClr val="tx1"/>
                </a:solidFill>
              </a:rPr>
              <a:t>Social</a:t>
            </a:r>
            <a:r>
              <a:rPr lang="de-AT" dirty="0">
                <a:solidFill>
                  <a:schemeClr val="tx1"/>
                </a:solidFill>
              </a:rPr>
              <a:t> Media sicherer machen?</a:t>
            </a:r>
          </a:p>
        </p:txBody>
      </p:sp>
    </p:spTree>
    <p:extLst>
      <p:ext uri="{BB962C8B-B14F-4D97-AF65-F5344CB8AC3E}">
        <p14:creationId xmlns:p14="http://schemas.microsoft.com/office/powerpoint/2010/main" val="107737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7498A9-37E6-468C-AA32-B52AF37C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5" y="5908909"/>
            <a:ext cx="746783" cy="7467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D448A6-97E1-46EC-97EF-95C017880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73" y="5845807"/>
            <a:ext cx="1638843" cy="55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16951B3-E5EC-4F94-8259-795E01483C6A}"/>
              </a:ext>
            </a:extLst>
          </p:cNvPr>
          <p:cNvSpPr txBox="1"/>
          <p:nvPr/>
        </p:nvSpPr>
        <p:spPr>
          <a:xfrm>
            <a:off x="2029185" y="6319274"/>
            <a:ext cx="4852416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Gefördert aus Mitteln des Digitalisierungsfonds Arbeit 4.0 der AK Wien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9CBF9-A0AA-4425-B1EA-0231D2365FB0}"/>
              </a:ext>
            </a:extLst>
          </p:cNvPr>
          <p:cNvSpPr txBox="1">
            <a:spLocks/>
          </p:cNvSpPr>
          <p:nvPr/>
        </p:nvSpPr>
        <p:spPr>
          <a:xfrm>
            <a:off x="1203206" y="837990"/>
            <a:ext cx="9641578" cy="620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" sz="4000" dirty="0"/>
              <a:t>Einstellungen, Software, Netzwerke</a:t>
            </a:r>
            <a:endParaRPr lang="de-AT" sz="4000" dirty="0">
              <a:solidFill>
                <a:srgbClr val="D51854"/>
              </a:solidFill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9AD7CF7-5B37-4135-B91F-CA08530C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Google Shape;77;p3">
            <a:extLst>
              <a:ext uri="{FF2B5EF4-FFF2-40B4-BE49-F238E27FC236}">
                <a16:creationId xmlns:a16="http://schemas.microsoft.com/office/drawing/2014/main" id="{36F19583-E1DA-45BA-99BC-D08BF2CF57FF}"/>
              </a:ext>
            </a:extLst>
          </p:cNvPr>
          <p:cNvSpPr txBox="1">
            <a:spLocks/>
          </p:cNvSpPr>
          <p:nvPr/>
        </p:nvSpPr>
        <p:spPr>
          <a:xfrm>
            <a:off x="1247436" y="1931578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öffentliches </a:t>
            </a:r>
            <a:r>
              <a:rPr lang="de-AT" dirty="0" err="1">
                <a:solidFill>
                  <a:schemeClr val="tx1"/>
                </a:solidFill>
              </a:rPr>
              <a:t>Wlan</a:t>
            </a:r>
            <a:r>
              <a:rPr lang="de-AT" dirty="0">
                <a:solidFill>
                  <a:schemeClr val="tx1"/>
                </a:solidFill>
              </a:rPr>
              <a:t>, öffentliche Ladestationen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Firewall, Antivirus-Software, Ad-Blocker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Cookies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Internet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Things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Empfehlungen </a:t>
            </a:r>
          </a:p>
        </p:txBody>
      </p:sp>
    </p:spTree>
    <p:extLst>
      <p:ext uri="{BB962C8B-B14F-4D97-AF65-F5344CB8AC3E}">
        <p14:creationId xmlns:p14="http://schemas.microsoft.com/office/powerpoint/2010/main" val="124855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7498A9-37E6-468C-AA32-B52AF37C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5" y="5908909"/>
            <a:ext cx="746783" cy="7467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D448A6-97E1-46EC-97EF-95C017880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73" y="5845807"/>
            <a:ext cx="1638843" cy="55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16951B3-E5EC-4F94-8259-795E01483C6A}"/>
              </a:ext>
            </a:extLst>
          </p:cNvPr>
          <p:cNvSpPr txBox="1"/>
          <p:nvPr/>
        </p:nvSpPr>
        <p:spPr>
          <a:xfrm>
            <a:off x="2029185" y="6319274"/>
            <a:ext cx="4852416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Gefördert aus Mitteln des Digitalisierungsfonds Arbeit 4.0 der AK Wien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9CBF9-A0AA-4425-B1EA-0231D2365FB0}"/>
              </a:ext>
            </a:extLst>
          </p:cNvPr>
          <p:cNvSpPr txBox="1">
            <a:spLocks/>
          </p:cNvSpPr>
          <p:nvPr/>
        </p:nvSpPr>
        <p:spPr>
          <a:xfrm>
            <a:off x="1203206" y="837990"/>
            <a:ext cx="8526010" cy="620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" sz="4000" dirty="0"/>
              <a:t>Online shopping, online banking</a:t>
            </a:r>
            <a:endParaRPr lang="de-AT" sz="4000" dirty="0">
              <a:solidFill>
                <a:srgbClr val="D51854"/>
              </a:solidFill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9AD7CF7-5B37-4135-B91F-CA08530C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4A34B85-B20B-42E0-91BA-42C7F543CB47}"/>
              </a:ext>
            </a:extLst>
          </p:cNvPr>
          <p:cNvSpPr txBox="1"/>
          <p:nvPr/>
        </p:nvSpPr>
        <p:spPr>
          <a:xfrm>
            <a:off x="7406640" y="5647892"/>
            <a:ext cx="3846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00" dirty="0"/>
              <a:t>Bildquelle: </a:t>
            </a:r>
            <a:r>
              <a:rPr lang="de-AT" sz="900" dirty="0">
                <a:hlinkClick r:id="rId4"/>
              </a:rPr>
              <a:t>https://www.freepik.com/icon/online-shopping_6189738#fromView=search&amp;term=online+shopping&amp;track=ais&amp;page=1&amp;position=3&amp;uuid=6a598cc6-4613-42b6-92aa-eeb78d921fba</a:t>
            </a:r>
            <a:r>
              <a:rPr lang="de-AT" sz="900" dirty="0"/>
              <a:t> </a:t>
            </a:r>
          </a:p>
        </p:txBody>
      </p:sp>
      <p:pic>
        <p:nvPicPr>
          <p:cNvPr id="13" name="Google Shape;110;p8">
            <a:extLst>
              <a:ext uri="{FF2B5EF4-FFF2-40B4-BE49-F238E27FC236}">
                <a16:creationId xmlns:a16="http://schemas.microsoft.com/office/drawing/2014/main" id="{9C1BEC4D-EEF5-4B67-AACD-69CDE32D806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4848" y="1989347"/>
            <a:ext cx="3415100" cy="338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3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7498A9-37E6-468C-AA32-B52AF37C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5" y="5908909"/>
            <a:ext cx="746783" cy="7467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D448A6-97E1-46EC-97EF-95C017880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73" y="5845807"/>
            <a:ext cx="1638843" cy="55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16951B3-E5EC-4F94-8259-795E01483C6A}"/>
              </a:ext>
            </a:extLst>
          </p:cNvPr>
          <p:cNvSpPr txBox="1"/>
          <p:nvPr/>
        </p:nvSpPr>
        <p:spPr>
          <a:xfrm>
            <a:off x="2029185" y="6319274"/>
            <a:ext cx="4852416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Gefördert aus Mitteln des Digitalisierungsfonds Arbeit 4.0 der AK Wien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9CBF9-A0AA-4425-B1EA-0231D2365FB0}"/>
              </a:ext>
            </a:extLst>
          </p:cNvPr>
          <p:cNvSpPr txBox="1">
            <a:spLocks/>
          </p:cNvSpPr>
          <p:nvPr/>
        </p:nvSpPr>
        <p:spPr>
          <a:xfrm>
            <a:off x="1203206" y="837990"/>
            <a:ext cx="8526010" cy="620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" sz="4000" dirty="0"/>
              <a:t>Online shopping, online banking</a:t>
            </a:r>
            <a:endParaRPr lang="de-AT" sz="4000" dirty="0">
              <a:solidFill>
                <a:srgbClr val="D51854"/>
              </a:solidFill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9AD7CF7-5B37-4135-B91F-CA08530C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4D7F05-BD4A-4DB3-8BE5-8815F37B3AD7}"/>
              </a:ext>
            </a:extLst>
          </p:cNvPr>
          <p:cNvSpPr txBox="1"/>
          <p:nvPr/>
        </p:nvSpPr>
        <p:spPr>
          <a:xfrm>
            <a:off x="1443216" y="2650912"/>
            <a:ext cx="60960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900" dirty="0"/>
              <a:t>Gefahren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19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900" dirty="0"/>
              <a:t>Empfehlungen</a:t>
            </a:r>
          </a:p>
        </p:txBody>
      </p:sp>
    </p:spTree>
    <p:extLst>
      <p:ext uri="{BB962C8B-B14F-4D97-AF65-F5344CB8AC3E}">
        <p14:creationId xmlns:p14="http://schemas.microsoft.com/office/powerpoint/2010/main" val="1237507279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iert Vorlage">
  <a:themeElements>
    <a:clrScheme name="Benutzerdefiniert 10">
      <a:dk1>
        <a:sysClr val="windowText" lastClr="000000"/>
      </a:dk1>
      <a:lt1>
        <a:sysClr val="window" lastClr="FFFFFF"/>
      </a:lt1>
      <a:dk2>
        <a:srgbClr val="D51854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enutzerdefiniert 1">
      <a:majorFont>
        <a:latin typeface="ABeeZee"/>
        <a:ea typeface=""/>
        <a:cs typeface=""/>
      </a:majorFont>
      <a:minorFont>
        <a:latin typeface="ABeeZee"/>
        <a:ea typeface=""/>
        <a:cs typeface=""/>
      </a:minorFont>
    </a:fontScheme>
    <a:fmtScheme name="Ausschnit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P1_Hausbruch-Analogie_FINAL" id="{CC19D7CE-DD2D-4E95-A87D-0F75EBCE6A6E}" vid="{4F821DC0-1C89-4702-B8CC-57F7BA14F3D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PPT2_ Input II Fakten rund um Sicherheit</Template>
  <TotalTime>0</TotalTime>
  <Words>480</Words>
  <Application>Microsoft Office PowerPoint</Application>
  <PresentationFormat>Breitbild</PresentationFormat>
  <Paragraphs>85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ABeeZee</vt:lpstr>
      <vt:lpstr>Calibri</vt:lpstr>
      <vt:lpstr>Franklin Gothic Book</vt:lpstr>
      <vt:lpstr>Wingdings</vt:lpstr>
      <vt:lpstr>InforMiert Vorlage</vt:lpstr>
      <vt:lpstr>Fakten rund um Sicherheit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Fakten rund um Sicherheit</dc:title>
  <dc:creator>Najwa Duzdar</dc:creator>
  <cp:lastModifiedBy>Najwa Duzdar</cp:lastModifiedBy>
  <cp:revision>13</cp:revision>
  <dcterms:created xsi:type="dcterms:W3CDTF">2024-10-11T11:20:39Z</dcterms:created>
  <dcterms:modified xsi:type="dcterms:W3CDTF">2025-01-29T20:45:53Z</dcterms:modified>
</cp:coreProperties>
</file>